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1"/>
  </p:notesMasterIdLst>
  <p:sldIdLst>
    <p:sldId id="262" r:id="rId2"/>
    <p:sldId id="256" r:id="rId3"/>
    <p:sldId id="257" r:id="rId4"/>
    <p:sldId id="258" r:id="rId5"/>
    <p:sldId id="268" r:id="rId6"/>
    <p:sldId id="269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27/02/1442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27/02/1442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27/02/1442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27/02/1442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27/02/1442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27/02/1442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27/02/1442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27/02/1442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27/02/1442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</a:t>
            </a:r>
            <a:r>
              <a:rPr lang="ar-EG" sz="4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الرأي العام والإعلام</a:t>
            </a:r>
            <a: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srgbClr val="FF0000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99335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smtClean="0">
                <a:solidFill>
                  <a:srgbClr val="FF0000"/>
                </a:solidFill>
                <a:cs typeface="PT Bold Heading" pitchFamily="2" charset="-78"/>
              </a:rPr>
              <a:t>المحاضرة </a:t>
            </a:r>
            <a:r>
              <a:rPr lang="ar-EG" sz="4400" smtClean="0">
                <a:solidFill>
                  <a:srgbClr val="FF0000"/>
                </a:solidFill>
                <a:cs typeface="PT Bold Heading" pitchFamily="2" charset="-78"/>
              </a:rPr>
              <a:t>الرابعة</a:t>
            </a:r>
            <a:r>
              <a:rPr lang="ar-EG" sz="4400" smtClean="0">
                <a:cs typeface="PT Bold Heading" pitchFamily="2" charset="-78"/>
              </a:rPr>
              <a:t>: </a:t>
            </a:r>
            <a:r>
              <a:rPr lang="ar-EG" sz="4400" dirty="0" smtClean="0">
                <a:cs typeface="PT Bold Heading" pitchFamily="2" charset="-78"/>
              </a:rPr>
              <a:t>خصائص الرأي العام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1475656" y="2190055"/>
            <a:ext cx="6906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PT Bold Heading" pitchFamily="2" charset="-78"/>
              </a:rPr>
              <a:t>1. </a:t>
            </a:r>
            <a:r>
              <a:rPr lang="ar-SA" sz="2400" b="1" dirty="0" smtClean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ea typeface="Calibri"/>
                <a:cs typeface="PT Bold Heading" pitchFamily="2" charset="-78"/>
              </a:rPr>
              <a:t>العام هو رأي جماعي لا يشترط أن يكون رأيا اجماعيا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910135"/>
            <a:ext cx="6840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PT Bold Heading" pitchFamily="2" charset="-78"/>
              </a:rPr>
              <a:t>2. </a:t>
            </a:r>
            <a:r>
              <a:rPr lang="ar-SA" sz="2400" b="1" dirty="0" smtClean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ea typeface="Calibri"/>
                <a:cs typeface="PT Bold Heading" pitchFamily="2" charset="-78"/>
              </a:rPr>
              <a:t>العام هو الرأي الغالب على ما حوله من آراء أخرى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1288" y="35159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ea typeface="Calibri"/>
                <a:cs typeface="PT Bold Heading" pitchFamily="2" charset="-78"/>
              </a:rPr>
              <a:t>3. </a:t>
            </a:r>
            <a:r>
              <a:rPr lang="ar-SA" sz="2400" b="1" dirty="0" smtClean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ea typeface="Calibri"/>
                <a:cs typeface="PT Bold Heading" pitchFamily="2" charset="-78"/>
              </a:rPr>
              <a:t>العام أساسه الحوار والنقاش واحتكاك الأفكار وتفاعل الآراء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6102" y="4146768"/>
            <a:ext cx="6585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PT Bold Heading" pitchFamily="2" charset="-78"/>
              </a:rPr>
              <a:t>4. </a:t>
            </a:r>
            <a:r>
              <a:rPr lang="ar-SA" sz="2400" b="1" dirty="0" smtClean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ea typeface="Calibri"/>
                <a:cs typeface="PT Bold Heading" pitchFamily="2" charset="-78"/>
              </a:rPr>
              <a:t>العام يظهر حينما يقع حدث معين أو تثار قضية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797152"/>
            <a:ext cx="7842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ea typeface="Calibri"/>
                <a:cs typeface="PT Bold Heading" pitchFamily="2" charset="-78"/>
              </a:rPr>
              <a:t>5. </a:t>
            </a:r>
            <a:r>
              <a:rPr lang="ar-SA" sz="2400" b="1" dirty="0" smtClean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ea typeface="Calibri"/>
                <a:cs typeface="PT Bold Heading" pitchFamily="2" charset="-78"/>
              </a:rPr>
              <a:t>العام يتكون ويتبلور من خلال التفاعل بين الآراء المتعارضة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5056" y="5373216"/>
            <a:ext cx="7226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PT Bold Heading" pitchFamily="2" charset="-78"/>
              </a:rPr>
              <a:t>6. </a:t>
            </a:r>
            <a:r>
              <a:rPr lang="ar-SA" sz="2400" b="1" dirty="0" smtClean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ea typeface="Calibri"/>
                <a:cs typeface="PT Bold Heading" pitchFamily="2" charset="-78"/>
              </a:rPr>
              <a:t>العام لا يُفرض على الجماهير فرضا بل هو تعبير إرادي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602128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implified Arabic"/>
                <a:ea typeface="Calibri"/>
                <a:cs typeface="PT Bold Heading" pitchFamily="2" charset="-78"/>
              </a:rPr>
              <a:t> </a:t>
            </a:r>
            <a:r>
              <a:rPr lang="ar-EG" sz="2400" b="1" dirty="0" smtClean="0">
                <a:latin typeface="Simplified Arabic"/>
                <a:ea typeface="Calibri"/>
                <a:cs typeface="PT Bold Heading" pitchFamily="2" charset="-78"/>
              </a:rPr>
              <a:t>7. </a:t>
            </a:r>
            <a:r>
              <a:rPr lang="ar-SA" sz="2400" b="1" dirty="0" smtClean="0">
                <a:latin typeface="Simplified Arabic"/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latin typeface="Simplified Arabic"/>
                <a:ea typeface="Calibri"/>
                <a:cs typeface="PT Bold Heading" pitchFamily="2" charset="-78"/>
              </a:rPr>
              <a:t>العام يتصف بالحركة والتغير من فترة زمنية إلى فترة زمنية أخرى</a:t>
            </a:r>
            <a:endParaRPr lang="en-US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7570F2C-ADAD-4ED2-B37B-4E45D51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103085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3</a:t>
            </a:fld>
            <a:endParaRPr lang="ar-S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4088" y="116632"/>
            <a:ext cx="63367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800" dirty="0" smtClean="0">
                <a:solidFill>
                  <a:srgbClr val="FF0000"/>
                </a:solidFill>
                <a:cs typeface="PT Bold Heading" pitchFamily="2" charset="-78"/>
              </a:rPr>
              <a:t>وظائف الرأي العام</a:t>
            </a:r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:</a:t>
            </a:r>
            <a:endParaRPr lang="en-US" sz="5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3707" y="1095127"/>
            <a:ext cx="443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00"/>
                </a:solidFill>
                <a:ea typeface="Times New Roman"/>
                <a:cs typeface="PT Bold Heading" pitchFamily="2" charset="-78"/>
              </a:rPr>
              <a:t>وظائف الرأي العام في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Times New Roman"/>
                <a:cs typeface="PT Bold Heading" pitchFamily="2" charset="-78"/>
              </a:rPr>
              <a:t>المجال السياسي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8877" y="1584248"/>
            <a:ext cx="4009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rgbClr val="000000"/>
                </a:solidFill>
                <a:latin typeface="Segoe UI Historic" pitchFamily="34" charset="0"/>
                <a:ea typeface="Segoe UI Historic" pitchFamily="34" charset="0"/>
                <a:cs typeface="PT Bold Heading" pitchFamily="2" charset="-78"/>
              </a:rPr>
              <a:t>ا</a:t>
            </a:r>
            <a:r>
              <a:rPr lang="ar-SA" sz="2400" b="1" dirty="0">
                <a:solidFill>
                  <a:srgbClr val="000000"/>
                </a:solidFill>
                <a:latin typeface="Segoe UI Historic" pitchFamily="34" charset="0"/>
                <a:ea typeface="Segoe UI Historic" pitchFamily="34" charset="0"/>
                <a:cs typeface="PT Bold Heading" pitchFamily="2" charset="-78"/>
              </a:rPr>
              <a:t>لوظائف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latin typeface="Segoe UI Historic" pitchFamily="34" charset="0"/>
                <a:ea typeface="Segoe UI Historic" pitchFamily="34" charset="0"/>
                <a:cs typeface="PT Bold Heading" pitchFamily="2" charset="-78"/>
              </a:rPr>
              <a:t>الاجتماعية </a:t>
            </a:r>
            <a:r>
              <a:rPr lang="ar-SA" sz="2400" b="1" dirty="0">
                <a:solidFill>
                  <a:srgbClr val="000000"/>
                </a:solidFill>
                <a:latin typeface="Segoe UI Historic" pitchFamily="34" charset="0"/>
                <a:ea typeface="Segoe UI Historic" pitchFamily="34" charset="0"/>
                <a:cs typeface="PT Bold Heading" pitchFamily="2" charset="-78"/>
              </a:rPr>
              <a:t>للرأي العام</a:t>
            </a:r>
            <a:endParaRPr lang="en-US" sz="2400" dirty="0">
              <a:latin typeface="Segoe UI Historic" pitchFamily="34" charset="0"/>
              <a:ea typeface="Segoe UI Historic" pitchFamily="34" charset="0"/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4088" y="2132856"/>
            <a:ext cx="5617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أولا:</a:t>
            </a:r>
            <a:r>
              <a:rPr lang="ar-EG" sz="28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وظائف </a:t>
            </a:r>
            <a:r>
              <a:rPr lang="ar-SA" sz="28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الرأي العام في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المجال السياسي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7943" y="2780928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التأثير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على القرار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السياسي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8923" y="2778640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من خلال اعتماد مبدأ الديمقراطية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724128" y="3356992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2.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التأثير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على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الانتخابات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2645" y="3356992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باختيار القيادات السياسية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399205" y="3933056"/>
            <a:ext cx="254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3.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التأثير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على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الحكم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6349" y="3933056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من خلال رسم الخطط والمشاريع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441249" y="4509120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4.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إنجاح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خطط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الدولة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72409" y="5085184"/>
            <a:ext cx="404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5.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تحديد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ملامح السياسة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الخارجية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3480" y="4509120"/>
            <a:ext cx="210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انجاحها أو إحباطها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24983" y="4985522"/>
            <a:ext cx="4647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solidFill>
                  <a:srgbClr val="000000"/>
                </a:solidFill>
                <a:latin typeface="Calibri"/>
                <a:ea typeface="Times New Roman"/>
                <a:cs typeface="Simplified Arabic"/>
              </a:rPr>
              <a:t>الأخذ في الاعتبار </a:t>
            </a:r>
            <a:r>
              <a:rPr lang="ar-SA" sz="2400" b="1" dirty="0" smtClean="0">
                <a:solidFill>
                  <a:srgbClr val="000000"/>
                </a:solidFill>
                <a:latin typeface="Calibri"/>
                <a:ea typeface="Times New Roman"/>
                <a:cs typeface="Simplified Arabic"/>
              </a:rPr>
              <a:t>رغبة 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Times New Roman"/>
                <a:cs typeface="Simplified Arabic"/>
              </a:rPr>
              <a:t>الشعب أو على الأقل </a:t>
            </a:r>
            <a:endParaRPr lang="ar-EG" sz="2400" b="1" dirty="0" smtClean="0">
              <a:solidFill>
                <a:srgbClr val="000000"/>
              </a:solidFill>
              <a:latin typeface="Calibri"/>
              <a:ea typeface="Times New Roman"/>
              <a:cs typeface="Simplified Arabic"/>
            </a:endParaRPr>
          </a:p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dirty="0" smtClean="0">
                <a:solidFill>
                  <a:srgbClr val="000000"/>
                </a:solidFill>
                <a:latin typeface="Calibri"/>
                <a:ea typeface="Times New Roman"/>
                <a:cs typeface="Simplified Arabic"/>
              </a:rPr>
              <a:t>تقدير 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Times New Roman"/>
                <a:cs typeface="Simplified Arabic"/>
              </a:rPr>
              <a:t>ما يمكن تقبله</a:t>
            </a:r>
            <a:r>
              <a:rPr lang="en-US" sz="2400" b="1" dirty="0">
                <a:solidFill>
                  <a:srgbClr val="000000"/>
                </a:solidFill>
                <a:latin typeface="Simplified Arabic"/>
                <a:ea typeface="Times New Roman"/>
                <a:cs typeface="Arial"/>
              </a:rPr>
              <a:t>.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50126" y="5661248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6.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التحديث السياسي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49758" y="5718116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أي التنمية السياسية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4826719" y="6309319"/>
            <a:ext cx="41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7.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إصدار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القوانين والتصديق عليها: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04213" y="6309319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مثال عام 1977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2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4</a:t>
            </a:fld>
            <a:endParaRPr lang="ar-SA" b="1" dirty="0"/>
          </a:p>
        </p:txBody>
      </p:sp>
      <p:sp>
        <p:nvSpPr>
          <p:cNvPr id="14" name="Rectangle 13"/>
          <p:cNvSpPr/>
          <p:nvPr/>
        </p:nvSpPr>
        <p:spPr>
          <a:xfrm>
            <a:off x="5575025" y="1204784"/>
            <a:ext cx="336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وظيفة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الرقابة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الاجتماعية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2539" y="1658417"/>
            <a:ext cx="7008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تتمثل في المحافظة على العادات والتقاليد والقيم الموجودة في المجتمع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30500" y="332656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8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ثانيا: الوظائف الاجتماعية للرأي العام: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4179" y="2127440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2.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تطوير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الحياة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الاجتماعية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264417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تغيير الآراء والأوضاع والأنشطة والتشريعات أو تعديلها أو علاج ما يحتاج منها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785144" y="3212976"/>
            <a:ext cx="3150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3.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التعبئة الاجتماعية: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3456432"/>
            <a:ext cx="550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مثل إصدار القوانين التي تتطلب عرض الحقائق كاملة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3728" y="4293096"/>
            <a:ext cx="559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3200" b="1" dirty="0" smtClean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مظاهر التعبير عن الرأي </a:t>
            </a:r>
            <a:r>
              <a:rPr lang="ar-EG" sz="32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العام: 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552" y="501317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srgbClr val="000000"/>
                </a:solidFill>
                <a:ea typeface="Calibri"/>
                <a:cs typeface="Simplified Arabic"/>
              </a:rPr>
              <a:t>أنماط السلوك التي يستخدمها جمهور الرأي العام في التعبير عن وجهات </a:t>
            </a:r>
            <a:r>
              <a:rPr lang="ar-SA" sz="2400" b="1" dirty="0" smtClean="0">
                <a:solidFill>
                  <a:srgbClr val="000000"/>
                </a:solidFill>
                <a:ea typeface="Calibri"/>
                <a:cs typeface="Simplified Arabic"/>
              </a:rPr>
              <a:t>نظرهم</a:t>
            </a:r>
            <a:r>
              <a:rPr lang="ar-EG" sz="2400" b="1" dirty="0" smtClean="0">
                <a:solidFill>
                  <a:srgbClr val="000000"/>
                </a:solidFill>
                <a:ea typeface="Calibri"/>
                <a:cs typeface="Simplified Arabic"/>
              </a:rPr>
              <a:t>... وهناك مظهرين للتعبير عن الرأي العام:</a:t>
            </a:r>
            <a:r>
              <a:rPr lang="ar-SA" sz="2400" b="1" dirty="0" smtClean="0">
                <a:solidFill>
                  <a:srgbClr val="000000"/>
                </a:solidFill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275856" y="5733256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المظاهر الايجابية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167424" y="6165304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المظاهر </a:t>
            </a:r>
            <a:r>
              <a:rPr lang="ar-EG" sz="2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السلبية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7" grpId="0"/>
      <p:bldP spid="9" grpId="0"/>
      <p:bldP spid="16" grpId="0"/>
      <p:bldP spid="17" grpId="0"/>
      <p:bldP spid="18" grpId="0"/>
      <p:bldP spid="19" grpId="0"/>
      <p:bldP spid="20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2539768" y="33265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أولا: </a:t>
            </a:r>
            <a:r>
              <a:rPr lang="ar-SA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المظاهر الإيجابية</a:t>
            </a: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6540" y="1268760"/>
            <a:ext cx="1763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1. </a:t>
            </a:r>
            <a:r>
              <a:rPr lang="ar-SA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الثورات</a:t>
            </a:r>
            <a:r>
              <a:rPr lang="ar-SA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36610" y="1916832"/>
            <a:ext cx="1763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2. </a:t>
            </a:r>
            <a:r>
              <a:rPr lang="ar-SA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المظاهرات</a:t>
            </a:r>
            <a:r>
              <a:rPr lang="ar-SA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2698" y="2932952"/>
            <a:ext cx="170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3. 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الشائعات</a:t>
            </a:r>
            <a:r>
              <a:rPr lang="ar-EG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3961624"/>
            <a:ext cx="5058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4. </a:t>
            </a:r>
            <a:r>
              <a:rPr lang="ar-SA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الندوات 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والاجتماعات واللقاءات </a:t>
            </a:r>
            <a:r>
              <a:rPr lang="ar-SA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العامة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2240" y="4797152"/>
            <a:ext cx="2137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5. </a:t>
            </a:r>
            <a:r>
              <a:rPr lang="ar-SA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أجهزة الإعلام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0272" y="5822376"/>
            <a:ext cx="178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6. </a:t>
            </a:r>
            <a:r>
              <a:rPr lang="ar-SA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الانتخابات</a:t>
            </a:r>
            <a:r>
              <a:rPr lang="ar-SA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832" y="127567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(السلطة في واد والشعب في واد آخر).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892848"/>
            <a:ext cx="7013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حيث يتخذها الشعب وسيلة بغرض إشعار القادة والحكومات عن آرائهم نحو المشكلة</a:t>
            </a:r>
            <a:r>
              <a:rPr lang="ar-EG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.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2852936"/>
            <a:ext cx="6941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رواية تناولتها الأفواه دون أن تركز على مصدر موثوق به يؤكد صحتها)</a:t>
            </a:r>
            <a:r>
              <a:rPr lang="ar-EG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943336"/>
            <a:ext cx="395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وهي 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أحد أشكال التجمع الشعبي</a:t>
            </a:r>
            <a:r>
              <a:rPr lang="ar-EG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9512" y="472514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 smtClean="0">
                <a:solidFill>
                  <a:srgbClr val="000000"/>
                </a:solidFill>
                <a:ea typeface="Calibri"/>
                <a:cs typeface="PT Bold Heading" pitchFamily="2" charset="-78"/>
              </a:rPr>
              <a:t>هي 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الوسائل التي يستعملها الأفراد للتعبير عن الرأي العام</a:t>
            </a:r>
            <a:r>
              <a:rPr lang="ar-EG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8869" y="5822375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يعبر فيها الجمهور عن رأيه من خلال اختيار الحاكم</a:t>
            </a:r>
            <a:r>
              <a:rPr lang="ar-EG" sz="2400" b="1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.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80528" y="18864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6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4227405" y="1412776"/>
            <a:ext cx="8803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كويز: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7447" y="2492896"/>
            <a:ext cx="62744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4000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ما الفرق بين الثورة والمظاهرة؟؟؟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4941168"/>
            <a:ext cx="147187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؟؟؟!!!!!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6689" y="3614160"/>
            <a:ext cx="66559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4000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ما الفرق بين التظاهرة والمظاهرة؟؟؟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81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0791FD-A7C1-4598-8460-BF2BEA91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7472" y="13841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7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3009013" y="404664"/>
            <a:ext cx="3451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ثانيا: المظاهر السلبية: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2200" y="1196752"/>
            <a:ext cx="1997968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solidFill>
                  <a:srgbClr val="000000"/>
                </a:solidFill>
                <a:latin typeface="Calibri"/>
                <a:ea typeface="Calibri"/>
                <a:cs typeface="PT Bold Heading" pitchFamily="2" charset="-78"/>
              </a:rPr>
              <a:t>1. </a:t>
            </a:r>
            <a:r>
              <a:rPr lang="ar-SA" sz="2400" b="1" dirty="0" smtClean="0">
                <a:solidFill>
                  <a:srgbClr val="000000"/>
                </a:solidFill>
                <a:latin typeface="Calibri"/>
                <a:ea typeface="Calibri"/>
                <a:cs typeface="PT Bold Heading" pitchFamily="2" charset="-78"/>
              </a:rPr>
              <a:t>المقاطعة</a:t>
            </a:r>
            <a:r>
              <a:rPr lang="ar-SA" sz="2400" b="1" dirty="0" smtClean="0">
                <a:latin typeface="Calibri"/>
                <a:ea typeface="Calibri"/>
                <a:cs typeface="PT Bold Heading" pitchFamily="2" charset="-78"/>
              </a:rPr>
              <a:t>.</a:t>
            </a:r>
            <a:endParaRPr lang="en-US" sz="1600" dirty="0"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1959144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Low" rtl="1">
              <a:lnSpc>
                <a:spcPct val="115000"/>
              </a:lnSpc>
            </a:pPr>
            <a:r>
              <a:rPr lang="ar-EG" sz="2400" b="1" dirty="0" smtClean="0">
                <a:solidFill>
                  <a:srgbClr val="000000"/>
                </a:solidFill>
                <a:latin typeface="Calibri"/>
                <a:ea typeface="Calibri"/>
                <a:cs typeface="PT Bold Heading" pitchFamily="2" charset="-78"/>
              </a:rPr>
              <a:t>2. </a:t>
            </a:r>
            <a:r>
              <a:rPr lang="ar-SA" sz="2400" b="1" dirty="0" smtClean="0">
                <a:solidFill>
                  <a:srgbClr val="000000"/>
                </a:solidFill>
                <a:latin typeface="Calibri"/>
                <a:ea typeface="Calibri"/>
                <a:cs typeface="PT Bold Heading" pitchFamily="2" charset="-78"/>
              </a:rPr>
              <a:t>السلبية 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PT Bold Heading" pitchFamily="2" charset="-78"/>
              </a:rPr>
              <a:t>والاستهتار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  <a:ea typeface="Calibri"/>
                <a:cs typeface="PT Bold Heading" pitchFamily="2" charset="-78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5896" y="2636912"/>
            <a:ext cx="3852337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</a:pPr>
            <a:r>
              <a:rPr lang="ar-EG" sz="2400" b="1" dirty="0" smtClean="0">
                <a:solidFill>
                  <a:srgbClr val="000000"/>
                </a:solidFill>
                <a:latin typeface="Calibri"/>
                <a:ea typeface="Calibri"/>
                <a:cs typeface="PT Bold Heading" pitchFamily="2" charset="-78"/>
              </a:rPr>
              <a:t>3. </a:t>
            </a:r>
            <a:r>
              <a:rPr lang="ar-SA" sz="2400" b="1" dirty="0" smtClean="0">
                <a:solidFill>
                  <a:srgbClr val="000000"/>
                </a:solidFill>
                <a:latin typeface="Calibri"/>
                <a:ea typeface="Calibri"/>
                <a:cs typeface="PT Bold Heading" pitchFamily="2" charset="-78"/>
              </a:rPr>
              <a:t>الإضراب 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PT Bold Heading" pitchFamily="2" charset="-78"/>
              </a:rPr>
              <a:t>عن العمل والاعتصام</a:t>
            </a:r>
            <a:r>
              <a:rPr lang="ar-SA" sz="2400" b="1" dirty="0">
                <a:solidFill>
                  <a:prstClr val="black"/>
                </a:solidFill>
                <a:latin typeface="Calibri"/>
                <a:ea typeface="Calibri"/>
                <a:cs typeface="PT Bold Heading" pitchFamily="2" charset="-78"/>
              </a:rPr>
              <a:t>.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81322" y="3841352"/>
            <a:ext cx="98135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</a:pPr>
            <a:r>
              <a:rPr lang="ar-EG" sz="3200" dirty="0" smtClean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كويز:</a:t>
            </a:r>
            <a:endParaRPr lang="en-US" sz="3200" dirty="0">
              <a:solidFill>
                <a:srgbClr val="FF0000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132" y="4653136"/>
            <a:ext cx="7803738" cy="1206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rtl="1">
              <a:lnSpc>
                <a:spcPct val="115000"/>
              </a:lnSpc>
              <a:buFont typeface="Times New Roman"/>
              <a:buChar char="-"/>
            </a:pPr>
            <a:r>
              <a:rPr lang="ar-EG" sz="3200" b="1" dirty="0" smtClean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البحث عن أشهر الثورات والمظاهرات والاضرابات </a:t>
            </a:r>
          </a:p>
          <a:p>
            <a:pPr lvl="0" algn="ctr" rtl="1">
              <a:lnSpc>
                <a:spcPct val="115000"/>
              </a:lnSpc>
            </a:pPr>
            <a:r>
              <a:rPr lang="ar-EG" sz="3200" b="1" dirty="0" smtClean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والاعتصامات في العالم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9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8715FC-9C22-4D47-9B77-C6967D3F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88181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2000" b="1" smtClean="0"/>
              <a:t>8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1619672" y="345272"/>
            <a:ext cx="5512705" cy="6586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عوامل تنامي ظاهرة الرأي العام:</a:t>
            </a:r>
            <a:endParaRPr lang="en-US" sz="32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016" y="1497384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1.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قيام 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Simplified Arabic"/>
              </a:rPr>
              <a:t>التجمعات السكانية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الكبيرة</a:t>
            </a:r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006070" y="2276872"/>
            <a:ext cx="4871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2.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انتشار 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Simplified Arabic"/>
              </a:rPr>
              <a:t>النظم البرلمانية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والديمقراطية</a:t>
            </a:r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340824" y="3068960"/>
            <a:ext cx="5537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3.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انتشار 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Simplified Arabic"/>
              </a:rPr>
              <a:t>وتوسع وسائل الاتصال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الجماهيري</a:t>
            </a:r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571806" y="3827020"/>
            <a:ext cx="727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4.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انتشار 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Simplified Arabic"/>
              </a:rPr>
              <a:t>التعليم والمدارس والجماعات ومراكز العلم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والتدريب</a:t>
            </a:r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4574230" y="4509120"/>
            <a:ext cx="4273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5.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التطور 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Simplified Arabic"/>
              </a:rPr>
              <a:t>التكنولوجي في </a:t>
            </a:r>
            <a:r>
              <a:rPr lang="ar-SA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الاتصال</a:t>
            </a:r>
            <a:r>
              <a:rPr lang="ar-EG" sz="2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00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9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1512</TotalTime>
  <Words>494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مقرر الرأي العام والإعلام للفرقة الثالثة </vt:lpstr>
      <vt:lpstr>المحاضرة الرابعة: خصائص الرأي العام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57</cp:revision>
  <dcterms:created xsi:type="dcterms:W3CDTF">2020-03-24T00:59:16Z</dcterms:created>
  <dcterms:modified xsi:type="dcterms:W3CDTF">2020-10-19T14:17:52Z</dcterms:modified>
</cp:coreProperties>
</file>